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0" r:id="rId5"/>
  </p:sldMasterIdLst>
  <p:notesMasterIdLst>
    <p:notesMasterId r:id="rId10"/>
  </p:notesMasterIdLst>
  <p:handoutMasterIdLst>
    <p:handoutMasterId r:id="rId11"/>
  </p:handoutMasterIdLst>
  <p:sldIdLst>
    <p:sldId id="722" r:id="rId6"/>
    <p:sldId id="1026" r:id="rId7"/>
    <p:sldId id="1027" r:id="rId8"/>
    <p:sldId id="1028" r:id="rId9"/>
  </p:sldIdLst>
  <p:sldSz cx="9144000" cy="6858000" type="screen4x3"/>
  <p:notesSz cx="7099300" cy="10234613"/>
  <p:defaultTextStyle>
    <a:defPPr>
      <a:defRPr lang="it-IT"/>
    </a:defPPr>
    <a:lvl1pPr algn="ctr" rtl="0" fontAlgn="base">
      <a:spcBef>
        <a:spcPct val="0"/>
      </a:spcBef>
      <a:spcAft>
        <a:spcPct val="0"/>
      </a:spcAft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Franklin Gothic Heavy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33CC"/>
    <a:srgbClr val="006699"/>
    <a:srgbClr val="000066"/>
    <a:srgbClr val="0066FF"/>
    <a:srgbClr val="0066CC"/>
    <a:srgbClr val="E3E3FF"/>
    <a:srgbClr val="9999FF"/>
    <a:srgbClr val="99CC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CFD34-00A8-0243-19B3-EE00AFE6A01D}" v="50" dt="2025-02-22T14:39:34.415"/>
    <p1510:client id="{58D06471-DCD5-6FED-EA67-50E720BE6219}" v="1519" dt="2025-02-22T14:26:03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C1B76BBF-8223-4799-95C3-859F065E8F8C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684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40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2C11F25B-D58C-4A79-8AD6-38119B17483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4706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9013"/>
            <a:fld id="{364B05ED-9CA2-4935-8602-1081F943AF8B}" type="slidenum">
              <a:rPr lang="it-IT" smtClean="0"/>
              <a:pPr defTabSz="989013"/>
              <a:t>1</a:t>
            </a:fld>
            <a:endParaRPr lang="it-IT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3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1F25B-D58C-4A79-8AD6-38119B174837}" type="slidenum">
              <a:rPr lang="it-IT" smtClean="0"/>
              <a:pPr>
                <a:defRPr/>
              </a:pPr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73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323850" y="404813"/>
            <a:ext cx="8496300" cy="2592387"/>
          </a:xfrm>
          <a:prstGeom prst="roundRect">
            <a:avLst>
              <a:gd name="adj" fmla="val 6986"/>
            </a:avLst>
          </a:prstGeom>
          <a:solidFill>
            <a:srgbClr val="000080">
              <a:alpha val="8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20713"/>
            <a:ext cx="7772400" cy="2087562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algn="ctr">
              <a:defRPr>
                <a:latin typeface="Franklin Gothic Demi" pitchFamily="34" charset="0"/>
              </a:defRPr>
            </a:lvl1pPr>
          </a:lstStyle>
          <a:p>
            <a:r>
              <a:rPr lang="it-IT"/>
              <a:t>Energy-efficient Data Collection in Wireless Sensor Networks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3284538"/>
            <a:ext cx="8064500" cy="3240087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/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15125" y="44450"/>
            <a:ext cx="2178050" cy="6697663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79388" y="44450"/>
            <a:ext cx="6383337" cy="6697663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olo e contenuto sopra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50825" y="981075"/>
            <a:ext cx="8642350" cy="2803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50825" y="3937000"/>
            <a:ext cx="8642350" cy="280511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50825" y="981075"/>
            <a:ext cx="4244975" cy="57610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244975" cy="57610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olo e testo sopr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50825" y="981075"/>
            <a:ext cx="8642350" cy="2803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50825" y="3937000"/>
            <a:ext cx="8642350" cy="280511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olo, testo e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250825" y="981075"/>
            <a:ext cx="4244975" cy="57610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lipArt 3"/>
          <p:cNvSpPr>
            <a:spLocks noGrp="1"/>
          </p:cNvSpPr>
          <p:nvPr>
            <p:ph type="clipArt" sz="half" idx="2"/>
          </p:nvPr>
        </p:nvSpPr>
        <p:spPr>
          <a:xfrm>
            <a:off x="4648200" y="981075"/>
            <a:ext cx="4244975" cy="5761038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5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olo, contenu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50825" y="981075"/>
            <a:ext cx="4244975" cy="57610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244975" cy="2803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4648200" y="3937000"/>
            <a:ext cx="4244975" cy="280511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250825" y="981075"/>
            <a:ext cx="8642350" cy="5761038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sz="quarter"/>
          </p:nvPr>
        </p:nvSpPr>
        <p:spPr>
          <a:xfrm>
            <a:off x="179388" y="44450"/>
            <a:ext cx="7993062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>
          <a:xfrm>
            <a:off x="250825" y="981075"/>
            <a:ext cx="4244975" cy="2803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244975" cy="2803525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250825" y="3937000"/>
            <a:ext cx="4244975" cy="280511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8200" y="3937000"/>
            <a:ext cx="4244975" cy="280511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323850" y="1052513"/>
            <a:ext cx="8496300" cy="2592387"/>
          </a:xfrm>
          <a:prstGeom prst="roundRect">
            <a:avLst>
              <a:gd name="adj" fmla="val 6986"/>
            </a:avLst>
          </a:prstGeom>
          <a:solidFill>
            <a:srgbClr val="000080">
              <a:alpha val="8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5" name="AutoShape 5"/>
          <p:cNvSpPr>
            <a:spLocks noChangeArrowheads="1"/>
          </p:cNvSpPr>
          <p:nvPr userDrawn="1"/>
        </p:nvSpPr>
        <p:spPr bwMode="auto">
          <a:xfrm>
            <a:off x="539750" y="4292600"/>
            <a:ext cx="8064500" cy="1860550"/>
          </a:xfrm>
          <a:prstGeom prst="roundRect">
            <a:avLst>
              <a:gd name="adj" fmla="val 6986"/>
            </a:avLst>
          </a:prstGeom>
          <a:solidFill>
            <a:schemeClr val="bg1"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268413"/>
            <a:ext cx="813593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4424363"/>
            <a:ext cx="7127875" cy="1655762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2800">
                <a:latin typeface="Franklin Gothic Medium Cond" pitchFamily="34" charset="0"/>
              </a:defRPr>
            </a:lvl1pPr>
          </a:lstStyle>
          <a:p>
            <a:r>
              <a:rPr lang="it-IT"/>
              <a:t>Fare clic per modificare lo stile del sottotitolo dello schema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 userDrawn="1"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44450"/>
            <a:ext cx="7344866" cy="7207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" y="-14395"/>
            <a:ext cx="791310" cy="80779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8172450" y="0"/>
            <a:ext cx="954087" cy="95408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ranklin Gothic Heavy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95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59313" y="1628775"/>
            <a:ext cx="4038600" cy="495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63119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63119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9"/>
          <p:cNvSpPr>
            <a:spLocks noChangeArrowheads="1"/>
          </p:cNvSpPr>
          <p:nvPr userDrawn="1"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50825" y="981075"/>
            <a:ext cx="4244975" cy="5761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244975" cy="5761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  <p:sp>
        <p:nvSpPr>
          <p:cNvPr id="7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 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  <p:sp>
        <p:nvSpPr>
          <p:cNvPr id="8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 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9"/>
          <p:cNvSpPr>
            <a:spLocks noChangeArrowheads="1"/>
          </p:cNvSpPr>
          <p:nvPr userDrawn="1"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82" y="6128569"/>
            <a:ext cx="705139" cy="643706"/>
          </a:xfrm>
          <a:prstGeom prst="rect">
            <a:avLst/>
          </a:prstGeom>
        </p:spPr>
      </p:pic>
      <p:sp>
        <p:nvSpPr>
          <p:cNvPr id="6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 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  <p:sp>
        <p:nvSpPr>
          <p:cNvPr id="3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 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  <p:sp>
        <p:nvSpPr>
          <p:cNvPr id="6" name="Segnaposto piè di pagina 3"/>
          <p:cNvSpPr txBox="1">
            <a:spLocks/>
          </p:cNvSpPr>
          <p:nvPr userDrawn="1"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100" i="1">
                <a:latin typeface="Calibri" panose="020F0502020204030204" pitchFamily="34" charset="0"/>
              </a:rPr>
              <a:t>IEEE 802.15.4e: a Building Block for the Internet of Things </a:t>
            </a:r>
            <a:r>
              <a:rPr lang="en-US" sz="1100">
                <a:latin typeface="Calibri" panose="020F0502020204030204" pitchFamily="34" charset="0"/>
              </a:rPr>
              <a:t>							</a:t>
            </a:r>
            <a:fld id="{337BAA41-9988-4011-ACAC-72357787D6F3}" type="slidenum">
              <a:rPr lang="en-US" sz="1100" smtClean="0">
                <a:latin typeface="Calibri" panose="020F0502020204030204" pitchFamily="34" charset="0"/>
              </a:rPr>
              <a:t>‹N›</a:t>
            </a:fld>
            <a:endParaRPr lang="it-IT" sz="11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82" y="5976169"/>
            <a:ext cx="705139" cy="64370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Freeform 27"/>
          <p:cNvSpPr>
            <a:spLocks/>
          </p:cNvSpPr>
          <p:nvPr userDrawn="1"/>
        </p:nvSpPr>
        <p:spPr bwMode="auto">
          <a:xfrm>
            <a:off x="-36513" y="-26988"/>
            <a:ext cx="8280401" cy="793751"/>
          </a:xfrm>
          <a:custGeom>
            <a:avLst/>
            <a:gdLst/>
            <a:ahLst/>
            <a:cxnLst>
              <a:cxn ang="0">
                <a:pos x="4990" y="499"/>
              </a:cxn>
              <a:cxn ang="0">
                <a:pos x="0" y="499"/>
              </a:cxn>
              <a:cxn ang="0">
                <a:pos x="0" y="0"/>
              </a:cxn>
              <a:cxn ang="0">
                <a:pos x="5063" y="5"/>
              </a:cxn>
              <a:cxn ang="0">
                <a:pos x="5219" y="5"/>
              </a:cxn>
              <a:cxn ang="0">
                <a:pos x="4990" y="497"/>
              </a:cxn>
              <a:cxn ang="0">
                <a:pos x="4988" y="497"/>
              </a:cxn>
              <a:cxn ang="0">
                <a:pos x="4990" y="499"/>
              </a:cxn>
            </a:cxnLst>
            <a:rect l="0" t="0" r="r" b="b"/>
            <a:pathLst>
              <a:path w="5275" h="500">
                <a:moveTo>
                  <a:pt x="4990" y="499"/>
                </a:moveTo>
                <a:lnTo>
                  <a:pt x="0" y="499"/>
                </a:lnTo>
                <a:lnTo>
                  <a:pt x="0" y="0"/>
                </a:lnTo>
                <a:lnTo>
                  <a:pt x="5063" y="5"/>
                </a:lnTo>
                <a:lnTo>
                  <a:pt x="5219" y="5"/>
                </a:lnTo>
                <a:cubicBezTo>
                  <a:pt x="5207" y="87"/>
                  <a:pt x="5275" y="491"/>
                  <a:pt x="4990" y="497"/>
                </a:cubicBezTo>
                <a:cubicBezTo>
                  <a:pt x="4987" y="500"/>
                  <a:pt x="4988" y="497"/>
                  <a:pt x="4988" y="497"/>
                </a:cubicBezTo>
                <a:cubicBezTo>
                  <a:pt x="4988" y="497"/>
                  <a:pt x="4990" y="499"/>
                  <a:pt x="4990" y="499"/>
                </a:cubicBezTo>
                <a:close/>
              </a:path>
            </a:pathLst>
          </a:custGeom>
          <a:solidFill>
            <a:srgbClr val="000080">
              <a:alpha val="7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642350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44450"/>
            <a:ext cx="79930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lo stile del titolo</a:t>
            </a:r>
          </a:p>
        </p:txBody>
      </p:sp>
      <p:grpSp>
        <p:nvGrpSpPr>
          <p:cNvPr id="24581" name="Group 33"/>
          <p:cNvGrpSpPr>
            <a:grpSpLocks/>
          </p:cNvGrpSpPr>
          <p:nvPr userDrawn="1"/>
        </p:nvGrpSpPr>
        <p:grpSpPr bwMode="auto">
          <a:xfrm>
            <a:off x="8243888" y="0"/>
            <a:ext cx="762000" cy="960438"/>
            <a:chOff x="4656" y="672"/>
            <a:chExt cx="480" cy="605"/>
          </a:xfrm>
        </p:grpSpPr>
        <p:grpSp>
          <p:nvGrpSpPr>
            <p:cNvPr id="24583" name="Group 34"/>
            <p:cNvGrpSpPr>
              <a:grpSpLocks/>
            </p:cNvGrpSpPr>
            <p:nvPr/>
          </p:nvGrpSpPr>
          <p:grpSpPr bwMode="auto">
            <a:xfrm>
              <a:off x="4656" y="672"/>
              <a:ext cx="480" cy="576"/>
              <a:chOff x="5280" y="0"/>
              <a:chExt cx="480" cy="576"/>
            </a:xfrm>
          </p:grpSpPr>
          <p:pic>
            <p:nvPicPr>
              <p:cNvPr id="24585" name="Picture 35" descr="images-3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5280" y="0"/>
                <a:ext cx="480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60" name="Rectangle 36"/>
              <p:cNvSpPr>
                <a:spLocks noChangeArrowheads="1"/>
              </p:cNvSpPr>
              <p:nvPr/>
            </p:nvSpPr>
            <p:spPr bwMode="auto">
              <a:xfrm>
                <a:off x="5280" y="480"/>
                <a:ext cx="480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sp>
          <p:nvSpPr>
            <p:cNvPr id="1061" name="Text Box 37"/>
            <p:cNvSpPr txBox="1">
              <a:spLocks noChangeArrowheads="1"/>
            </p:cNvSpPr>
            <p:nvPr/>
          </p:nvSpPr>
          <p:spPr bwMode="auto">
            <a:xfrm>
              <a:off x="4656" y="1104"/>
              <a:ext cx="47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300" b="1">
                  <a:solidFill>
                    <a:srgbClr val="003366"/>
                  </a:solidFill>
                  <a:latin typeface="Courier New" pitchFamily="49" charset="0"/>
                </a:rPr>
                <a:t> </a:t>
              </a:r>
              <a:r>
                <a:rPr lang="en-US" sz="1200" b="1">
                  <a:solidFill>
                    <a:srgbClr val="000080"/>
                  </a:solidFill>
                  <a:latin typeface="Courier New" pitchFamily="49" charset="0"/>
                </a:rPr>
                <a:t>PerLab</a:t>
              </a:r>
            </a:p>
          </p:txBody>
        </p:sp>
      </p:grpSp>
      <p:sp>
        <p:nvSpPr>
          <p:cNvPr id="10" name="Rectangle 39"/>
          <p:cNvSpPr>
            <a:spLocks noChangeArrowheads="1"/>
          </p:cNvSpPr>
          <p:nvPr userDrawn="1"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31" r:id="rId3"/>
    <p:sldLayoutId id="2147484757" r:id="rId4"/>
    <p:sldLayoutId id="2147484732" r:id="rId5"/>
    <p:sldLayoutId id="2147484758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  <p:sldLayoutId id="2147484739" r:id="rId13"/>
    <p:sldLayoutId id="2147484740" r:id="rId14"/>
    <p:sldLayoutId id="2147484741" r:id="rId15"/>
    <p:sldLayoutId id="2147484742" r:id="rId16"/>
    <p:sldLayoutId id="2147484743" r:id="rId17"/>
    <p:sldLayoutId id="2147484744" r:id="rId1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tabLst>
          <a:tab pos="7897813" algn="r"/>
          <a:tab pos="8613775" algn="r"/>
        </a:tabLst>
        <a:defRPr sz="4000">
          <a:solidFill>
            <a:schemeClr val="bg1"/>
          </a:solidFill>
          <a:latin typeface="Franklin Gothic Demi Con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93750" indent="-271463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436688" indent="-3635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ð"/>
        <a:defRPr sz="2200">
          <a:solidFill>
            <a:schemeClr val="tx1"/>
          </a:solidFill>
          <a:latin typeface="+mn-lt"/>
        </a:defRPr>
      </a:lvl3pPr>
      <a:lvl4pPr marL="1844675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252663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709863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3167063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624263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4081463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Sommario</a:t>
            </a:r>
          </a:p>
        </p:txBody>
      </p:sp>
      <p:sp>
        <p:nvSpPr>
          <p:cNvPr id="2560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628775"/>
            <a:ext cx="82296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9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80"/>
          </a:solidFill>
          <a:latin typeface="Franklin Gothic Demi Con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93750" indent="-271463" algn="l" rtl="0" eaLnBrk="0" fontAlgn="base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sz="2800">
          <a:solidFill>
            <a:schemeClr val="hlink"/>
          </a:solidFill>
          <a:latin typeface="+mn-lt"/>
        </a:defRPr>
      </a:lvl2pPr>
      <a:lvl3pPr marL="1436688" indent="-3635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ð"/>
        <a:defRPr sz="2400">
          <a:solidFill>
            <a:schemeClr val="hlink"/>
          </a:solidFill>
          <a:latin typeface="+mn-lt"/>
        </a:defRPr>
      </a:lvl3pPr>
      <a:lvl4pPr marL="18446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</a:defRPr>
      </a:lvl4pPr>
      <a:lvl5pPr marL="22526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</a:defRPr>
      </a:lvl5pPr>
      <a:lvl6pPr marL="27098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</a:defRPr>
      </a:lvl6pPr>
      <a:lvl7pPr marL="31670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</a:defRPr>
      </a:lvl7pPr>
      <a:lvl8pPr marL="36242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</a:defRPr>
      </a:lvl8pPr>
      <a:lvl9pPr marL="40814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231775"/>
            <a:ext cx="8496944" cy="2856512"/>
          </a:xfrm>
          <a:effectLst>
            <a:outerShdw dist="35921" dir="2700000" algn="ctr" rotWithShape="0">
              <a:schemeClr val="tx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it-IT">
                <a:latin typeface="Franklin Gothic Demi"/>
              </a:rPr>
              <a:t>Sviluppo di una missione </a:t>
            </a:r>
            <a:br>
              <a:rPr lang="it-IT">
                <a:latin typeface="Franklin Gothic Demi"/>
              </a:rPr>
            </a:br>
            <a:r>
              <a:rPr lang="it-IT">
                <a:latin typeface="Franklin Gothic Demi"/>
              </a:rPr>
              <a:t>e di un algoritmo di formazione per </a:t>
            </a:r>
            <a:br>
              <a:rPr lang="it-IT">
                <a:latin typeface="Franklin Gothic Demi"/>
              </a:rPr>
            </a:br>
            <a:r>
              <a:rPr lang="it-IT">
                <a:latin typeface="Franklin Gothic Demi"/>
              </a:rPr>
              <a:t>la ricerca di dispersi post-terremoto con flotte di Droni</a:t>
            </a:r>
          </a:p>
        </p:txBody>
      </p:sp>
      <p:pic>
        <p:nvPicPr>
          <p:cNvPr id="31748" name="Picture 34" descr="marchio_unipi_pant541_2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1364" y="5445224"/>
            <a:ext cx="1920875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539552" y="3284984"/>
            <a:ext cx="8064500" cy="1812776"/>
          </a:xfrm>
        </p:spPr>
        <p:txBody>
          <a:bodyPr anchor="b"/>
          <a:lstStyle/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2800" b="1">
              <a:latin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endParaRPr lang="en-US" altLang="it-IT" sz="1800"/>
          </a:p>
          <a:p>
            <a:pPr algn="ctr">
              <a:lnSpc>
                <a:spcPct val="90000"/>
              </a:lnSpc>
            </a:pPr>
            <a:endParaRPr lang="en-US" altLang="it-IT" sz="1800"/>
          </a:p>
          <a:p>
            <a:pPr algn="ctr">
              <a:lnSpc>
                <a:spcPct val="90000"/>
              </a:lnSpc>
            </a:pPr>
            <a:endParaRPr lang="en-US" altLang="it-IT" sz="1600"/>
          </a:p>
          <a:p>
            <a:pPr algn="ctr">
              <a:lnSpc>
                <a:spcPct val="90000"/>
              </a:lnSpc>
            </a:pPr>
            <a:endParaRPr lang="en-US" altLang="it-IT" sz="1600"/>
          </a:p>
          <a:p>
            <a:pPr algn="ctr">
              <a:lnSpc>
                <a:spcPct val="90000"/>
              </a:lnSpc>
            </a:pPr>
            <a:endParaRPr lang="en-US" altLang="it-IT" sz="1600"/>
          </a:p>
          <a:p>
            <a:pPr algn="ctr">
              <a:lnSpc>
                <a:spcPct val="90000"/>
              </a:lnSpc>
            </a:pPr>
            <a:endParaRPr lang="en-US" altLang="it-IT" sz="1600"/>
          </a:p>
        </p:txBody>
      </p:sp>
      <p:sp>
        <p:nvSpPr>
          <p:cNvPr id="2" name="TextBox 1"/>
          <p:cNvSpPr txBox="1"/>
          <p:nvPr/>
        </p:nvSpPr>
        <p:spPr>
          <a:xfrm>
            <a:off x="2126934" y="3098680"/>
            <a:ext cx="48897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>
                <a:solidFill>
                  <a:srgbClr val="0033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Tesi di Laurea in </a:t>
            </a:r>
          </a:p>
          <a:p>
            <a:r>
              <a:rPr lang="it-IT">
                <a:solidFill>
                  <a:srgbClr val="003366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Ingegneria Informatica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111" y="4634101"/>
            <a:ext cx="294664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just"/>
            <a:r>
              <a:rPr lang="it-IT" sz="2000" b="1">
                <a:solidFill>
                  <a:srgbClr val="003366"/>
                </a:solidFill>
                <a:latin typeface="Calibri" panose="020F0502020204030204" pitchFamily="34" charset="0"/>
              </a:rPr>
              <a:t>Candidato</a:t>
            </a:r>
          </a:p>
          <a:p>
            <a:pPr marL="86995" algn="just"/>
            <a:r>
              <a:rPr lang="it-IT" sz="2000">
                <a:solidFill>
                  <a:srgbClr val="003366"/>
                </a:solidFill>
                <a:latin typeface="Calibri"/>
                <a:ea typeface="Calibri"/>
                <a:cs typeface="Calibri"/>
              </a:rPr>
              <a:t>Giorgio Charles Sorrentini</a:t>
            </a:r>
            <a:endParaRPr lang="it-IT" sz="2000">
              <a:solidFill>
                <a:srgbClr val="00336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4591403"/>
            <a:ext cx="29523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2000" b="1">
                <a:solidFill>
                  <a:srgbClr val="003366"/>
                </a:solidFill>
                <a:latin typeface="Calibri" panose="020F0502020204030204" pitchFamily="34" charset="0"/>
              </a:rPr>
              <a:t>Relatori</a:t>
            </a:r>
          </a:p>
          <a:p>
            <a:pPr marL="87313" algn="just"/>
            <a:r>
              <a:rPr lang="it-IT" sz="2000">
                <a:solidFill>
                  <a:srgbClr val="003366"/>
                </a:solidFill>
                <a:latin typeface="Calibri" panose="020F0502020204030204" pitchFamily="34" charset="0"/>
              </a:rPr>
              <a:t>Prof. Mario G.C.A Cimino</a:t>
            </a:r>
          </a:p>
          <a:p>
            <a:pPr marL="87313" algn="just"/>
            <a:r>
              <a:rPr lang="it-IT" sz="2000">
                <a:solidFill>
                  <a:srgbClr val="003366"/>
                </a:solidFill>
                <a:latin typeface="Calibri" panose="020F0502020204030204" pitchFamily="34" charset="0"/>
              </a:rPr>
              <a:t>Prof. Pierfrancesco Foglia</a:t>
            </a:r>
          </a:p>
          <a:p>
            <a:pPr marL="86995" algn="just"/>
            <a:r>
              <a:rPr lang="it-IT" sz="2000">
                <a:solidFill>
                  <a:srgbClr val="003366"/>
                </a:solidFill>
                <a:latin typeface="Calibri"/>
                <a:ea typeface="Calibri"/>
                <a:cs typeface="Calibri"/>
              </a:rPr>
              <a:t>Dott. Salvatore A. Febbo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 e Problema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19531"/>
            <a:ext cx="8642350" cy="5761038"/>
          </a:xfrm>
        </p:spPr>
        <p:txBody>
          <a:bodyPr/>
          <a:lstStyle/>
          <a:p>
            <a:r>
              <a:rPr lang="it-IT" sz="2700">
                <a:latin typeface="Calibri"/>
                <a:ea typeface="Calibri"/>
                <a:cs typeface="Calibri"/>
              </a:rPr>
              <a:t>Le flotte di droni autopilotati sono strumenti cruciali per la ricognizione di aree difficilmente accessibili, particolarmente utili nella ricerca di dispersi in seguito a disastri naturali come terremoti. </a:t>
            </a:r>
            <a:endParaRPr lang="it-IT" sz="27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700" b="1">
                <a:latin typeface="Calibri"/>
                <a:ea typeface="Calibri"/>
                <a:cs typeface="Calibri"/>
              </a:rPr>
              <a:t>Problema</a:t>
            </a:r>
            <a:r>
              <a:rPr lang="it-IT" sz="2700">
                <a:latin typeface="Calibri"/>
                <a:ea typeface="Calibri"/>
                <a:cs typeface="Calibri"/>
              </a:rPr>
              <a:t>:</a:t>
            </a:r>
          </a:p>
          <a:p>
            <a:pPr lvl="1" indent="-271145"/>
            <a:r>
              <a:rPr lang="it-IT" sz="2700" b="1">
                <a:latin typeface="Calibri"/>
                <a:ea typeface="Calibri"/>
                <a:cs typeface="Calibri"/>
              </a:rPr>
              <a:t>Ottimizzazione del Ritrovamento</a:t>
            </a:r>
            <a:r>
              <a:rPr lang="it-IT" sz="2700">
                <a:latin typeface="Calibri"/>
                <a:ea typeface="Calibri"/>
                <a:cs typeface="Calibri"/>
              </a:rPr>
              <a:t>: Come minimizzare </a:t>
            </a:r>
            <a:br>
              <a:rPr lang="it-IT" sz="2700">
                <a:latin typeface="Calibri"/>
                <a:ea typeface="Calibri"/>
                <a:cs typeface="Calibri"/>
              </a:rPr>
            </a:br>
            <a:r>
              <a:rPr lang="it-IT" sz="2700">
                <a:latin typeface="Calibri"/>
                <a:ea typeface="Calibri"/>
                <a:cs typeface="Calibri"/>
              </a:rPr>
              <a:t>il tempo di ritrovamento utilizzando un numero prefissato di droni?</a:t>
            </a:r>
            <a:endParaRPr lang="it-IT" sz="2700">
              <a:ea typeface="Calibri"/>
              <a:cs typeface="Calibri"/>
            </a:endParaRPr>
          </a:p>
          <a:p>
            <a:pPr lvl="1" indent="-271145"/>
            <a:r>
              <a:rPr lang="it-IT" sz="2700" b="1">
                <a:latin typeface="Calibri"/>
                <a:ea typeface="Calibri"/>
                <a:cs typeface="Calibri"/>
              </a:rPr>
              <a:t>Efficienza della Copertura</a:t>
            </a:r>
            <a:r>
              <a:rPr lang="it-IT" sz="2700">
                <a:latin typeface="Calibri"/>
                <a:ea typeface="Calibri"/>
                <a:cs typeface="Calibri"/>
              </a:rPr>
              <a:t>: </a:t>
            </a:r>
            <a:br>
              <a:rPr lang="it-IT" sz="2700">
                <a:latin typeface="Calibri"/>
                <a:ea typeface="Calibri"/>
                <a:cs typeface="Calibri"/>
              </a:rPr>
            </a:br>
            <a:r>
              <a:rPr lang="it-IT" sz="2700">
                <a:latin typeface="Calibri"/>
                <a:ea typeface="Calibri"/>
                <a:cs typeface="Calibri"/>
              </a:rPr>
              <a:t>Quali strategie adottare per </a:t>
            </a:r>
            <a:br>
              <a:rPr lang="it-IT" sz="2700">
                <a:latin typeface="Calibri"/>
                <a:ea typeface="Calibri"/>
                <a:cs typeface="Calibri"/>
              </a:rPr>
            </a:br>
            <a:r>
              <a:rPr lang="it-IT" sz="2700">
                <a:latin typeface="Calibri"/>
                <a:ea typeface="Calibri"/>
                <a:cs typeface="Calibri"/>
              </a:rPr>
              <a:t>permettere alla flotta di droni </a:t>
            </a:r>
            <a:br>
              <a:rPr lang="it-IT" sz="2700">
                <a:latin typeface="Calibri"/>
                <a:ea typeface="Calibri"/>
                <a:cs typeface="Calibri"/>
              </a:rPr>
            </a:br>
            <a:r>
              <a:rPr lang="it-IT" sz="2700">
                <a:latin typeface="Calibri"/>
                <a:ea typeface="Calibri"/>
                <a:cs typeface="Calibri"/>
              </a:rPr>
              <a:t>di coprire efficacemente l'area </a:t>
            </a:r>
            <a:br>
              <a:rPr lang="it-IT" sz="2700">
                <a:latin typeface="Calibri"/>
                <a:ea typeface="Calibri"/>
                <a:cs typeface="Calibri"/>
              </a:rPr>
            </a:br>
            <a:r>
              <a:rPr lang="it-IT" sz="2700">
                <a:latin typeface="Calibri"/>
                <a:ea typeface="Calibri"/>
                <a:cs typeface="Calibri"/>
              </a:rPr>
              <a:t>di interesse?</a:t>
            </a:r>
            <a:endParaRPr lang="it-IT" sz="27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8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indent="-271145"/>
            <a:endParaRPr lang="it-IT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/>
          <p:cNvSpPr txBox="1">
            <a:spLocks/>
          </p:cNvSpPr>
          <p:nvPr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/>
          <a:p>
            <a:pPr algn="l"/>
            <a:r>
              <a:rPr lang="en-US" sz="1100" i="1">
                <a:latin typeface="Calibri"/>
                <a:ea typeface="Calibri"/>
                <a:cs typeface="Calibri"/>
              </a:rPr>
              <a:t>Giorgio Charles </a:t>
            </a:r>
            <a:r>
              <a:rPr lang="en-US" sz="1100" i="1" err="1">
                <a:latin typeface="Calibri"/>
                <a:ea typeface="Calibri"/>
                <a:cs typeface="Calibri"/>
              </a:rPr>
              <a:t>Sorrentini</a:t>
            </a:r>
            <a:r>
              <a:rPr lang="en-US" sz="1100">
                <a:latin typeface="Calibri"/>
                <a:ea typeface="Calibri"/>
                <a:cs typeface="Calibri"/>
              </a:rPr>
              <a:t>	     					                 	     </a:t>
            </a:r>
            <a:fld id="{9EA84853-51C7-4A16-B21A-2D25E6B14CA2}" type="slidenum">
              <a:rPr lang="en-US" sz="1100" dirty="0" smtClean="0">
                <a:latin typeface="Calibri"/>
                <a:ea typeface="Calibri"/>
                <a:cs typeface="Calibri"/>
              </a:rPr>
              <a:pPr algn="l"/>
              <a:t>2</a:t>
            </a:fld>
            <a:endParaRPr lang="it-IT" sz="1100">
              <a:latin typeface="Calibri"/>
              <a:ea typeface="Calibri"/>
              <a:cs typeface="Calibri"/>
            </a:endParaRPr>
          </a:p>
        </p:txBody>
      </p:sp>
      <p:pic>
        <p:nvPicPr>
          <p:cNvPr id="9" name="Immagine 8" descr="Immagine che contiene aria aperta, cielo, nuvola, aeromobi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78FAB5-4BE6-BA0C-D1A9-9325A25C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7" b="5682"/>
          <a:stretch/>
        </p:blipFill>
        <p:spPr>
          <a:xfrm>
            <a:off x="5789812" y="4598818"/>
            <a:ext cx="3351829" cy="187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Soluzioni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863600"/>
            <a:ext cx="8442209" cy="2562837"/>
          </a:xfrm>
        </p:spPr>
        <p:txBody>
          <a:bodyPr/>
          <a:lstStyle/>
          <a:p>
            <a:r>
              <a:rPr lang="it-IT" sz="2700">
                <a:latin typeface="Calibri"/>
                <a:ea typeface="Calibri"/>
                <a:cs typeface="Calibri"/>
              </a:rPr>
              <a:t>Strumenti utilizzati</a:t>
            </a:r>
          </a:p>
          <a:p>
            <a:pPr marL="611505" lvl="1" indent="-271145"/>
            <a:r>
              <a:rPr lang="it-IT" sz="2400">
                <a:latin typeface="Calibri"/>
                <a:ea typeface="Calibri"/>
                <a:cs typeface="Calibri"/>
              </a:rPr>
              <a:t>Gazebo e PX4 per simulazioni realistiche, </a:t>
            </a:r>
            <a:br>
              <a:rPr lang="it-IT" sz="2400">
                <a:latin typeface="Calibri"/>
                <a:ea typeface="Calibri"/>
                <a:cs typeface="Calibri"/>
              </a:rPr>
            </a:br>
            <a:r>
              <a:rPr lang="it-IT" sz="2400">
                <a:latin typeface="Calibri"/>
                <a:ea typeface="Calibri"/>
                <a:cs typeface="Calibri"/>
              </a:rPr>
              <a:t>ROS2 per il coordinamento della flotta.</a:t>
            </a:r>
          </a:p>
          <a:p>
            <a:r>
              <a:rPr lang="it-IT" sz="2700">
                <a:latin typeface="Calibri"/>
                <a:ea typeface="Calibri"/>
                <a:cs typeface="Calibri"/>
              </a:rPr>
              <a:t>Algoritmo di formazione</a:t>
            </a:r>
            <a:endParaRPr lang="it-IT" sz="2400">
              <a:latin typeface="Calibri"/>
              <a:ea typeface="Calibri"/>
              <a:cs typeface="Calibri"/>
            </a:endParaRPr>
          </a:p>
          <a:p>
            <a:pPr lvl="1" indent="-271145"/>
            <a:r>
              <a:rPr lang="it-IT" sz="2400">
                <a:latin typeface="Calibri"/>
                <a:ea typeface="Calibri"/>
                <a:cs typeface="Calibri"/>
              </a:rPr>
              <a:t>Logica implementata e aggiunta per disporre i droni in modo da poter coprire un'area di ricognizione specificata</a:t>
            </a:r>
            <a:endParaRPr lang="it-IT" sz="24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11505" lvl="1" indent="-271145"/>
            <a:endParaRPr lang="it-IT" sz="240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/>
          <p:cNvSpPr txBox="1">
            <a:spLocks/>
          </p:cNvSpPr>
          <p:nvPr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/>
          <a:p>
            <a:pPr algn="l"/>
            <a:r>
              <a:rPr lang="en-US" sz="1100" i="1">
                <a:latin typeface="Calibri"/>
                <a:ea typeface="Calibri"/>
                <a:cs typeface="Calibri"/>
              </a:rPr>
              <a:t>Giorgio Charles </a:t>
            </a:r>
            <a:r>
              <a:rPr lang="en-US" sz="1100" i="1" err="1">
                <a:latin typeface="Calibri"/>
                <a:ea typeface="Calibri"/>
                <a:cs typeface="Calibri"/>
              </a:rPr>
              <a:t>Sorrentini</a:t>
            </a:r>
            <a:r>
              <a:rPr lang="en-US" sz="1100">
                <a:latin typeface="Calibri"/>
                <a:ea typeface="Calibri"/>
                <a:cs typeface="Calibri"/>
              </a:rPr>
              <a:t>                                                  3</a:t>
            </a:r>
          </a:p>
        </p:txBody>
      </p:sp>
      <p:pic>
        <p:nvPicPr>
          <p:cNvPr id="7" name="Immagine 6" descr="Immagine che contiene schermata, testo, mapp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C041F376-D14F-B7A2-264A-2379996D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2" t="7579" r="419" b="21225"/>
          <a:stretch/>
        </p:blipFill>
        <p:spPr>
          <a:xfrm>
            <a:off x="329712" y="3424360"/>
            <a:ext cx="8366568" cy="32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2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981075"/>
            <a:ext cx="8895128" cy="2167182"/>
          </a:xfrm>
        </p:spPr>
        <p:txBody>
          <a:bodyPr/>
          <a:lstStyle/>
          <a:p>
            <a:r>
              <a:rPr lang="it-IT" sz="2700">
                <a:latin typeface="Calibri"/>
                <a:ea typeface="Calibri"/>
                <a:cs typeface="Calibri"/>
              </a:rPr>
              <a:t>Simulazioni</a:t>
            </a:r>
            <a:r>
              <a:rPr lang="it-IT" sz="2800">
                <a:latin typeface="Calibri"/>
                <a:ea typeface="Calibri"/>
                <a:cs typeface="Calibri"/>
              </a:rPr>
              <a:t> e Conclusioni</a:t>
            </a:r>
          </a:p>
          <a:p>
            <a:pPr lvl="1" indent="-271145"/>
            <a:r>
              <a:rPr lang="it-IT" sz="2200">
                <a:latin typeface="Calibri"/>
                <a:ea typeface="Calibri"/>
                <a:cs typeface="Calibri"/>
              </a:rPr>
              <a:t>Simulazioni con diverse combinazioni di </a:t>
            </a:r>
            <a:r>
              <a:rPr lang="it-IT" sz="2200" i="1">
                <a:latin typeface="Calibri"/>
                <a:ea typeface="Calibri"/>
                <a:cs typeface="Calibri"/>
              </a:rPr>
              <a:t>n° Droni </a:t>
            </a:r>
            <a:r>
              <a:rPr lang="it-IT" sz="2200">
                <a:latin typeface="Calibri"/>
                <a:ea typeface="Calibri"/>
                <a:cs typeface="Calibri"/>
              </a:rPr>
              <a:t>e </a:t>
            </a:r>
            <a:r>
              <a:rPr lang="it-IT" sz="2200" i="1">
                <a:latin typeface="Calibri"/>
                <a:ea typeface="Calibri"/>
                <a:cs typeface="Calibri"/>
              </a:rPr>
              <a:t>Area di Copertura </a:t>
            </a:r>
            <a:endParaRPr lang="it-IT" sz="2200" i="1">
              <a:ea typeface="Calibri"/>
              <a:cs typeface="Calibri"/>
            </a:endParaRPr>
          </a:p>
          <a:p>
            <a:pPr lvl="1" indent="-271145"/>
            <a:r>
              <a:rPr lang="it-IT" sz="2200" err="1">
                <a:latin typeface="Calibri"/>
                <a:ea typeface="Calibri"/>
                <a:cs typeface="Calibri"/>
              </a:rPr>
              <a:t>Scansionamento</a:t>
            </a:r>
            <a:r>
              <a:rPr lang="it-IT" sz="2200">
                <a:latin typeface="Calibri"/>
                <a:ea typeface="Calibri"/>
                <a:cs typeface="Calibri"/>
              </a:rPr>
              <a:t> seguendo una traiettoria a zig-zag </a:t>
            </a:r>
          </a:p>
          <a:p>
            <a:pPr lvl="1" indent="-271145"/>
            <a:r>
              <a:rPr lang="it-IT" sz="2200">
                <a:latin typeface="Calibri"/>
                <a:ea typeface="Calibri"/>
                <a:cs typeface="Calibri"/>
              </a:rPr>
              <a:t>Misurato il tempo per rintracciare l’80% dei dispersi </a:t>
            </a:r>
            <a:endParaRPr lang="it-IT" sz="220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indent="-271145"/>
            <a:r>
              <a:rPr lang="it-IT" sz="2200">
                <a:latin typeface="Calibri"/>
                <a:ea typeface="Calibri"/>
                <a:cs typeface="Calibri"/>
              </a:rPr>
              <a:t>Almeno 5 prove effettuate per ciascuna combinazione</a:t>
            </a:r>
          </a:p>
        </p:txBody>
      </p:sp>
      <p:sp>
        <p:nvSpPr>
          <p:cNvPr id="4" name="Segnaposto piè di pagina 3"/>
          <p:cNvSpPr txBox="1">
            <a:spLocks/>
          </p:cNvSpPr>
          <p:nvPr/>
        </p:nvSpPr>
        <p:spPr bwMode="auto">
          <a:xfrm>
            <a:off x="17463" y="6624638"/>
            <a:ext cx="9126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/>
          <a:p>
            <a:pPr algn="l"/>
            <a:r>
              <a:rPr lang="en-US" sz="1100" i="1">
                <a:latin typeface="Calibri"/>
                <a:ea typeface="Calibri"/>
                <a:cs typeface="Calibri"/>
              </a:rPr>
              <a:t>Giorgio Charles </a:t>
            </a:r>
            <a:r>
              <a:rPr lang="en-US" sz="1100" i="1" err="1">
                <a:latin typeface="Calibri"/>
                <a:ea typeface="Calibri"/>
                <a:cs typeface="Calibri"/>
              </a:rPr>
              <a:t>Sorrentini</a:t>
            </a:r>
            <a:r>
              <a:rPr lang="en-US" sz="1100">
                <a:latin typeface="Calibri"/>
                <a:ea typeface="Calibri"/>
                <a:cs typeface="Calibri"/>
              </a:rPr>
              <a:t> 				 		              </a:t>
            </a:r>
            <a:fld id="{9EA84853-51C7-4A16-B21A-2D25E6B14CA2}" type="slidenum">
              <a:rPr lang="en-US" sz="1100" dirty="0" smtClean="0">
                <a:latin typeface="Calibri"/>
                <a:ea typeface="Calibri"/>
                <a:cs typeface="Calibri"/>
              </a:rPr>
              <a:pPr algn="l"/>
              <a:t>4</a:t>
            </a:fld>
            <a:endParaRPr lang="it-IT" sz="1100">
              <a:latin typeface="Calibri"/>
              <a:ea typeface="Calibri"/>
              <a:cs typeface="Calibri"/>
            </a:endParaRPr>
          </a:p>
        </p:txBody>
      </p:sp>
      <p:pic>
        <p:nvPicPr>
          <p:cNvPr id="9" name="Immagine 8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BB6650B-BA7C-6CE0-7EB9-119333B73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82" t="7770" r="9551" b="3040"/>
          <a:stretch/>
        </p:blipFill>
        <p:spPr>
          <a:xfrm>
            <a:off x="113209" y="3319097"/>
            <a:ext cx="4698407" cy="2911253"/>
          </a:xfrm>
          <a:prstGeom prst="rect">
            <a:avLst/>
          </a:prstGeom>
          <a:ln>
            <a:noFill/>
          </a:ln>
        </p:spPr>
      </p:pic>
      <p:pic>
        <p:nvPicPr>
          <p:cNvPr id="10" name="Immagine 9" descr="Immagine che contiene testo, schermata, diagramma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CBC8300-D25C-C999-EB65-BA758659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7" t="6855" r="14115" b="2581"/>
          <a:stretch/>
        </p:blipFill>
        <p:spPr>
          <a:xfrm>
            <a:off x="5066568" y="3323493"/>
            <a:ext cx="3881949" cy="29100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636026"/>
      </p:ext>
    </p:extLst>
  </p:cSld>
  <p:clrMapOvr>
    <a:masterClrMapping/>
  </p:clrMapOvr>
</p:sld>
</file>

<file path=ppt/theme/theme1.xml><?xml version="1.0" encoding="utf-8"?>
<a:theme xmlns:a="http://schemas.openxmlformats.org/drawingml/2006/main" name="Struttura predefinita">
  <a:themeElements>
    <a:clrScheme name="Struttura predefinita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1CB96"/>
      </a:accent1>
      <a:accent2>
        <a:srgbClr val="008080"/>
      </a:accent2>
      <a:accent3>
        <a:srgbClr val="FFFFFF"/>
      </a:accent3>
      <a:accent4>
        <a:srgbClr val="000000"/>
      </a:accent4>
      <a:accent5>
        <a:srgbClr val="B7E2C9"/>
      </a:accent5>
      <a:accent6>
        <a:srgbClr val="007373"/>
      </a:accent6>
      <a:hlink>
        <a:srgbClr val="009999"/>
      </a:hlink>
      <a:folHlink>
        <a:srgbClr val="006666"/>
      </a:folHlink>
    </a:clrScheme>
    <a:fontScheme name="Struttura predefinita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anklin Gothic Heavy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anklin Gothic Heavy" pitchFamily="34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005C5C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1CB96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B7E2C9"/>
        </a:accent5>
        <a:accent6>
          <a:srgbClr val="007373"/>
        </a:accent6>
        <a:hlink>
          <a:srgbClr val="0099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1CB96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B7E2C9"/>
        </a:accent5>
        <a:accent6>
          <a:srgbClr val="007373"/>
        </a:accent6>
        <a:hlink>
          <a:srgbClr val="4D4D4D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utline">
  <a:themeElements>
    <a:clrScheme name="Outline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1CB96"/>
      </a:accent1>
      <a:accent2>
        <a:srgbClr val="008080"/>
      </a:accent2>
      <a:accent3>
        <a:srgbClr val="FFFFFF"/>
      </a:accent3>
      <a:accent4>
        <a:srgbClr val="000000"/>
      </a:accent4>
      <a:accent5>
        <a:srgbClr val="B7E2C9"/>
      </a:accent5>
      <a:accent6>
        <a:srgbClr val="007373"/>
      </a:accent6>
      <a:hlink>
        <a:srgbClr val="4D4D4D"/>
      </a:hlink>
      <a:folHlink>
        <a:srgbClr val="006666"/>
      </a:folHlink>
    </a:clrScheme>
    <a:fontScheme name="Outline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anklin Gothic Heavy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anklin Gothic Heavy" pitchFamily="34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utlin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005C5C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1CB96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B7E2C9"/>
        </a:accent5>
        <a:accent6>
          <a:srgbClr val="007373"/>
        </a:accent6>
        <a:hlink>
          <a:srgbClr val="009999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1CB96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B7E2C9"/>
        </a:accent5>
        <a:accent6>
          <a:srgbClr val="007373"/>
        </a:accent6>
        <a:hlink>
          <a:srgbClr val="4D4D4D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utline 14">
    <a:dk1>
      <a:srgbClr val="000000"/>
    </a:dk1>
    <a:lt1>
      <a:srgbClr val="FFFFFF"/>
    </a:lt1>
    <a:dk2>
      <a:srgbClr val="000000"/>
    </a:dk2>
    <a:lt2>
      <a:srgbClr val="808080"/>
    </a:lt2>
    <a:accent1>
      <a:srgbClr val="61CB96"/>
    </a:accent1>
    <a:accent2>
      <a:srgbClr val="008080"/>
    </a:accent2>
    <a:accent3>
      <a:srgbClr val="FFFFFF"/>
    </a:accent3>
    <a:accent4>
      <a:srgbClr val="000000"/>
    </a:accent4>
    <a:accent5>
      <a:srgbClr val="B7E2C9"/>
    </a:accent5>
    <a:accent6>
      <a:srgbClr val="007373"/>
    </a:accent6>
    <a:hlink>
      <a:srgbClr val="009999"/>
    </a:hlink>
    <a:folHlink>
      <a:srgbClr val="00666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799dd9f-6364-4476-bfde-210104e56db6">
      <Terms xmlns="http://schemas.microsoft.com/office/infopath/2007/PartnerControls"/>
    </lcf76f155ced4ddcb4097134ff3c332f>
    <TaxCatchAll xmlns="f55d6e9b-81d0-4ef0-a8f9-a0b7d80aad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3C46A9896B547856302CFB2B9E4EA" ma:contentTypeVersion="12" ma:contentTypeDescription="Create a new document." ma:contentTypeScope="" ma:versionID="6a0868f0b3f57eae075fd124a0bf1c05">
  <xsd:schema xmlns:xsd="http://www.w3.org/2001/XMLSchema" xmlns:xs="http://www.w3.org/2001/XMLSchema" xmlns:p="http://schemas.microsoft.com/office/2006/metadata/properties" xmlns:ns2="a799dd9f-6364-4476-bfde-210104e56db6" xmlns:ns3="f55d6e9b-81d0-4ef0-a8f9-a0b7d80aad20" targetNamespace="http://schemas.microsoft.com/office/2006/metadata/properties" ma:root="true" ma:fieldsID="83807444c3af45b62a8abaf966f4b810" ns2:_="" ns3:_="">
    <xsd:import namespace="a799dd9f-6364-4476-bfde-210104e56db6"/>
    <xsd:import namespace="f55d6e9b-81d0-4ef0-a8f9-a0b7d80aad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9dd9f-6364-4476-bfde-210104e56d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d6e9b-81d0-4ef0-a8f9-a0b7d80aad2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9766eed-d088-4449-b81e-f44c865209f5}" ma:internalName="TaxCatchAll" ma:showField="CatchAllData" ma:web="f55d6e9b-81d0-4ef0-a8f9-a0b7d80aad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D65364-2F6F-4E03-9E41-556877E4206A}">
  <ds:schemaRefs>
    <ds:schemaRef ds:uri="a799dd9f-6364-4476-bfde-210104e56db6"/>
    <ds:schemaRef ds:uri="f55d6e9b-81d0-4ef0-a8f9-a0b7d80aad2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740B1-AD2F-44FE-B5BC-0FA805639464}">
  <ds:schemaRefs>
    <ds:schemaRef ds:uri="a799dd9f-6364-4476-bfde-210104e56db6"/>
    <ds:schemaRef ds:uri="f55d6e9b-81d0-4ef0-a8f9-a0b7d80aad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3B40DAD-3D38-4E87-AFEE-DA6A7F07F0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Presentazione su schermo (4:3)</PresentationFormat>
  <Slides>4</Slides>
  <Notes>2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4</vt:i4>
      </vt:variant>
    </vt:vector>
  </HeadingPairs>
  <TitlesOfParts>
    <vt:vector size="6" baseType="lpstr">
      <vt:lpstr>Struttura predefinita</vt:lpstr>
      <vt:lpstr>Outline</vt:lpstr>
      <vt:lpstr>Sviluppo di una missione  e di un algoritmo di formazione per  la ricerca di dispersi post-terremoto con flotte di Droni</vt:lpstr>
      <vt:lpstr>Introduzione e Problema</vt:lpstr>
      <vt:lpstr>Soluzioni</vt:lpstr>
      <vt:lpstr>Risultati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e valutazione di un protocollo di power management per reti di sensori</dc:title>
  <dc:creator>Mdf</dc:creator>
  <cp:revision>2</cp:revision>
  <cp:lastPrinted>2016-05-24T07:18:58Z</cp:lastPrinted>
  <dcterms:created xsi:type="dcterms:W3CDTF">2005-03-30T13:34:00Z</dcterms:created>
  <dcterms:modified xsi:type="dcterms:W3CDTF">2025-02-23T10:45:06Z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0x0101005003C46A9896B547856302CFB2B9E4EA</vt:lpwstr>
  </property>
  <property fmtid="{D5CDD505-2E9C-101B-9397-08002B2CF9AE}" pid="3" name="MediaServiceImageTags">
    <vt:lpwstr/>
  </property>
</Properties>
</file>